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Bold" charset="1" panose="00000500000000000000"/>
      <p:regular r:id="rId15"/>
    </p:embeddedFont>
    <p:embeddedFont>
      <p:font typeface="HK Grotesk Light Italics" charset="1" panose="00000400000000000000"/>
      <p:regular r:id="rId16"/>
    </p:embeddedFont>
    <p:embeddedFont>
      <p:font typeface="HK Grotesk Light Bold Italics" charset="1" panose="00000500000000000000"/>
      <p:regular r:id="rId17"/>
    </p:embeddedFont>
    <p:embeddedFont>
      <p:font typeface="HK Grotesk Bold" charset="1" panose="00000800000000000000"/>
      <p:regular r:id="rId18"/>
    </p:embeddedFont>
    <p:embeddedFont>
      <p:font typeface="HK Grotesk Bold Italics" charset="1" panose="00000800000000000000"/>
      <p:regular r:id="rId19"/>
    </p:embeddedFont>
    <p:embeddedFont>
      <p:font typeface="HK Grotesk Medium" charset="1" panose="00000600000000000000"/>
      <p:regular r:id="rId20"/>
    </p:embeddedFont>
    <p:embeddedFont>
      <p:font typeface="HK Grotesk Medium Bold" charset="1" panose="00000700000000000000"/>
      <p:regular r:id="rId21"/>
    </p:embeddedFont>
    <p:embeddedFont>
      <p:font typeface="HK Grotesk Medium Italics" charset="1" panose="00000600000000000000"/>
      <p:regular r:id="rId22"/>
    </p:embeddedFont>
    <p:embeddedFont>
      <p:font typeface="HK Grotesk Medium Bold Italics" charset="1" panose="00000700000000000000"/>
      <p:regular r:id="rId23"/>
    </p:embeddedFont>
    <p:embeddedFont>
      <p:font typeface="Open Sans Light" charset="1" panose="020B0306030504020204"/>
      <p:regular r:id="rId24"/>
    </p:embeddedFont>
    <p:embeddedFont>
      <p:font typeface="Open Sans Light Bold" charset="1" panose="020B08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Light Bold Italics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1627830" y="-1066722"/>
            <a:ext cx="13089957" cy="9216348"/>
          </a:xfrm>
          <a:prstGeom prst="rect">
            <a:avLst/>
          </a:prstGeom>
          <a:solidFill>
            <a:srgbClr val="1F90E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48819" y="395783"/>
            <a:ext cx="2797234" cy="32031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18114" r="0" b="22676"/>
          <a:stretch>
            <a:fillRect/>
          </a:stretch>
        </p:blipFill>
        <p:spPr>
          <a:xfrm flipH="false" flipV="false" rot="0">
            <a:off x="1083303" y="4664431"/>
            <a:ext cx="15696775" cy="63430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14425"/>
            <a:ext cx="6398839" cy="26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599" spc="-95">
                <a:solidFill>
                  <a:srgbClr val="FFFFFF"/>
                </a:solidFill>
                <a:latin typeface="HK Grotesk Bold Bold"/>
              </a:rPr>
              <a:t>Language Community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63534" y="3747502"/>
            <a:ext cx="3129172" cy="5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40"/>
              </a:lnSpc>
            </a:pPr>
            <a:r>
              <a:rPr lang="en-US" sz="3171" spc="31">
                <a:solidFill>
                  <a:srgbClr val="FFFFFF">
                    <a:alpha val="69804"/>
                  </a:srgbClr>
                </a:solidFill>
                <a:latin typeface="HK Grotesk Bold Bold"/>
              </a:rPr>
              <a:t>"Keep Learning"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8290" y="6980441"/>
            <a:ext cx="15197675" cy="119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8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83303" y="4664431"/>
            <a:ext cx="15761135" cy="5622569"/>
            <a:chOff x="0" y="0"/>
            <a:chExt cx="11916860" cy="425117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916860" cy="4251177"/>
            </a:xfrm>
            <a:custGeom>
              <a:avLst/>
              <a:gdLst/>
              <a:ahLst/>
              <a:cxnLst/>
              <a:rect r="r" b="b" t="t" l="l"/>
              <a:pathLst>
                <a:path h="4251177" w="11916860">
                  <a:moveTo>
                    <a:pt x="0" y="0"/>
                  </a:moveTo>
                  <a:lnTo>
                    <a:pt x="0" y="4251177"/>
                  </a:lnTo>
                  <a:lnTo>
                    <a:pt x="11916860" y="4251177"/>
                  </a:lnTo>
                  <a:lnTo>
                    <a:pt x="11916860" y="0"/>
                  </a:lnTo>
                  <a:lnTo>
                    <a:pt x="0" y="0"/>
                  </a:lnTo>
                  <a:close/>
                  <a:moveTo>
                    <a:pt x="11855900" y="4190216"/>
                  </a:moveTo>
                  <a:lnTo>
                    <a:pt x="59690" y="4190216"/>
                  </a:lnTo>
                  <a:lnTo>
                    <a:pt x="59690" y="59690"/>
                  </a:lnTo>
                  <a:lnTo>
                    <a:pt x="11855900" y="59690"/>
                  </a:lnTo>
                  <a:lnTo>
                    <a:pt x="11855900" y="41902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3059" y="3869598"/>
            <a:ext cx="18024370" cy="6219256"/>
          </a:xfrm>
          <a:prstGeom prst="rect">
            <a:avLst/>
          </a:prstGeom>
          <a:solidFill>
            <a:srgbClr val="1F90E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4484875"/>
            <a:ext cx="16230600" cy="4773425"/>
            <a:chOff x="0" y="0"/>
            <a:chExt cx="21640800" cy="63645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21640800" cy="118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HK Grotesk Medium Bold"/>
                </a:rPr>
                <a:t>Foco em regras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65838"/>
              <a:ext cx="21640800" cy="623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80614"/>
              <a:ext cx="21640800" cy="118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HK Grotesk Medium Bold"/>
                </a:rPr>
                <a:t>Superficialismo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18377"/>
              <a:ext cx="21640800" cy="118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HK Grotesk Medium Bold"/>
                </a:rPr>
                <a:t>Prática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03602"/>
              <a:ext cx="21640800" cy="623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741365"/>
              <a:ext cx="21640800" cy="623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16658" y="4103263"/>
            <a:ext cx="3889346" cy="5852353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4443400" y="4103263"/>
            <a:ext cx="3626500" cy="5456738"/>
            <a:chOff x="0" y="0"/>
            <a:chExt cx="2741966" cy="41257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741966" cy="4125793"/>
            </a:xfrm>
            <a:custGeom>
              <a:avLst/>
              <a:gdLst/>
              <a:ahLst/>
              <a:cxnLst/>
              <a:rect r="r" b="b" t="t" l="l"/>
              <a:pathLst>
                <a:path h="4125793" w="2741966">
                  <a:moveTo>
                    <a:pt x="0" y="0"/>
                  </a:moveTo>
                  <a:lnTo>
                    <a:pt x="0" y="4125793"/>
                  </a:lnTo>
                  <a:lnTo>
                    <a:pt x="2741966" y="4125793"/>
                  </a:lnTo>
                  <a:lnTo>
                    <a:pt x="2741966" y="0"/>
                  </a:lnTo>
                  <a:lnTo>
                    <a:pt x="0" y="0"/>
                  </a:lnTo>
                  <a:close/>
                  <a:moveTo>
                    <a:pt x="2681006" y="4064833"/>
                  </a:moveTo>
                  <a:lnTo>
                    <a:pt x="59690" y="4064833"/>
                  </a:lnTo>
                  <a:lnTo>
                    <a:pt x="59690" y="59690"/>
                  </a:lnTo>
                  <a:lnTo>
                    <a:pt x="2681006" y="59690"/>
                  </a:lnTo>
                  <a:lnTo>
                    <a:pt x="2681006" y="40648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24018" y="95250"/>
            <a:ext cx="1439964" cy="164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8837" y="4583317"/>
            <a:ext cx="646275" cy="65862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179417" y="1893593"/>
            <a:ext cx="7929166" cy="2209670"/>
            <a:chOff x="0" y="0"/>
            <a:chExt cx="10572222" cy="294622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7150"/>
              <a:ext cx="10572222" cy="2194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364"/>
                </a:lnSpc>
              </a:pPr>
              <a:r>
                <a:rPr lang="en-US" sz="5786" spc="867">
                  <a:solidFill>
                    <a:srgbClr val="000000"/>
                  </a:solidFill>
                  <a:latin typeface="HK Grotesk Bold Bold"/>
                </a:rPr>
                <a:t>O problema dos métodos atuais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78544"/>
              <a:ext cx="10572222" cy="567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544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8837" y="6212963"/>
            <a:ext cx="646275" cy="65862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8837" y="7931426"/>
            <a:ext cx="646275" cy="65862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-3085040" y="9582871"/>
            <a:ext cx="1766053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Light"/>
              </a:rPr>
              <a:t>Referência: https://www.youtube.com/watch?v=4cL2IJOZqVE&amp;ab_channel=linguamarina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8146" y="3869598"/>
            <a:ext cx="17891708" cy="6235768"/>
          </a:xfrm>
          <a:prstGeom prst="rect">
            <a:avLst/>
          </a:prstGeom>
          <a:solidFill>
            <a:srgbClr val="1F90EB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86493" y="1187780"/>
            <a:ext cx="8877719" cy="593429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156997" y="1187780"/>
            <a:ext cx="7102303" cy="7705861"/>
            <a:chOff x="0" y="0"/>
            <a:chExt cx="9469737" cy="102744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820707"/>
              <a:ext cx="9469737" cy="118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HK Grotesk Medium Bold"/>
                </a:rPr>
                <a:t>Naturalidade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9469737" cy="118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000000"/>
                  </a:solidFill>
                  <a:latin typeface="HK Grotesk Medium Bold"/>
                </a:rPr>
                <a:t>Comunidade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994741"/>
              <a:ext cx="9469737" cy="118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728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HK Grotesk Medium Bold"/>
                </a:rPr>
                <a:t>Ajuda profissional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155492"/>
              <a:ext cx="9469737" cy="1284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19"/>
                </a:lnSpc>
              </a:pPr>
              <a:r>
                <a:rPr lang="en-US" sz="2800">
                  <a:solidFill>
                    <a:srgbClr val="000000">
                      <a:alpha val="69804"/>
                    </a:srgbClr>
                  </a:solidFill>
                  <a:latin typeface="HK Grotesk Light Bold"/>
                </a:rPr>
                <a:t>Nosso aplicativo proporciona uma experiência natural de aprendizado em idiomas.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77634"/>
              <a:ext cx="9469737" cy="194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19"/>
                </a:lnSpc>
              </a:pPr>
              <a:r>
                <a:rPr lang="en-US" sz="2800">
                  <a:solidFill>
                    <a:srgbClr val="000000">
                      <a:alpha val="69804"/>
                    </a:srgbClr>
                  </a:solidFill>
                  <a:latin typeface="HK Grotesk Light Bold"/>
                </a:rPr>
                <a:t>Um jeito rápido e eficiente de encontrar pessoas com o mesmo interesse de aprendizado.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329526"/>
              <a:ext cx="9469737" cy="1944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919"/>
                </a:lnSpc>
              </a:pPr>
              <a:r>
                <a:rPr lang="en-US" sz="2800">
                  <a:solidFill>
                    <a:srgbClr val="000000">
                      <a:alpha val="69804"/>
                    </a:srgbClr>
                  </a:solidFill>
                  <a:latin typeface="HK Grotesk Light"/>
                </a:rPr>
                <a:t>Além da comunidade, você poderá ter acesso a professores capacitados para te levar ao próximo nível.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814256"/>
            <a:ext cx="6247333" cy="2444044"/>
            <a:chOff x="0" y="0"/>
            <a:chExt cx="8329778" cy="32587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7150"/>
              <a:ext cx="8329778" cy="2432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039"/>
                </a:lnSpc>
              </a:pPr>
              <a:r>
                <a:rPr lang="en-US" sz="6399" spc="959">
                  <a:solidFill>
                    <a:srgbClr val="FFFFFF"/>
                  </a:solidFill>
                  <a:latin typeface="HK Grotesk Bold Bold"/>
                </a:rPr>
                <a:t>LANGUAGE COMMUNITY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636892"/>
              <a:ext cx="8329778" cy="6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00000">
                      <a:alpha val="69804"/>
                    </a:srgbClr>
                  </a:solidFill>
                  <a:latin typeface="HK Grotesk Bold"/>
                </a:rPr>
                <a:t>O </a:t>
              </a:r>
              <a:r>
                <a:rPr lang="en-US" sz="2800">
                  <a:solidFill>
                    <a:srgbClr val="FFFFFF">
                      <a:alpha val="69804"/>
                    </a:srgbClr>
                  </a:solidFill>
                  <a:latin typeface="HK Grotesk Bold"/>
                </a:rPr>
                <a:t>futuro</a:t>
              </a:r>
              <a:r>
                <a:rPr lang="en-US" sz="2800">
                  <a:solidFill>
                    <a:srgbClr val="FF1616">
                      <a:alpha val="69804"/>
                    </a:srgbClr>
                  </a:solidFill>
                  <a:latin typeface="HK Grotesk Bold"/>
                </a:rPr>
                <a:t> </a:t>
              </a:r>
              <a:r>
                <a:rPr lang="en-US" sz="2800">
                  <a:solidFill>
                    <a:srgbClr val="000000">
                      <a:alpha val="69804"/>
                    </a:srgbClr>
                  </a:solidFill>
                  <a:latin typeface="HK Grotesk Bold"/>
                </a:rPr>
                <a:t>do aprendizado de idiomas.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24018" y="95250"/>
            <a:ext cx="1439964" cy="164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44350" y="1187780"/>
            <a:ext cx="858626" cy="81459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68838" y="4111154"/>
            <a:ext cx="858626" cy="81459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87464" y="6580185"/>
            <a:ext cx="858626" cy="8145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732351" y="2363932"/>
            <a:ext cx="11700470" cy="6235768"/>
          </a:xfrm>
          <a:prstGeom prst="rect">
            <a:avLst/>
          </a:prstGeom>
          <a:solidFill>
            <a:srgbClr val="1F90E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235768" cy="10287000"/>
            <a:chOff x="0" y="0"/>
            <a:chExt cx="2500971" cy="412579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500971" cy="4125793"/>
            </a:xfrm>
            <a:custGeom>
              <a:avLst/>
              <a:gdLst/>
              <a:ahLst/>
              <a:cxnLst/>
              <a:rect r="r" b="b" t="t" l="l"/>
              <a:pathLst>
                <a:path h="4125793" w="2500971">
                  <a:moveTo>
                    <a:pt x="0" y="0"/>
                  </a:moveTo>
                  <a:lnTo>
                    <a:pt x="0" y="4125793"/>
                  </a:lnTo>
                  <a:lnTo>
                    <a:pt x="2500971" y="4125793"/>
                  </a:lnTo>
                  <a:lnTo>
                    <a:pt x="2500971" y="0"/>
                  </a:lnTo>
                  <a:lnTo>
                    <a:pt x="0" y="0"/>
                  </a:lnTo>
                  <a:close/>
                  <a:moveTo>
                    <a:pt x="2440011" y="4064833"/>
                  </a:moveTo>
                  <a:lnTo>
                    <a:pt x="59690" y="4064833"/>
                  </a:lnTo>
                  <a:lnTo>
                    <a:pt x="59690" y="59690"/>
                  </a:lnTo>
                  <a:lnTo>
                    <a:pt x="2440011" y="59690"/>
                  </a:lnTo>
                  <a:lnTo>
                    <a:pt x="2440011" y="40648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18024"/>
            <a:ext cx="5737614" cy="382985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338317"/>
            <a:ext cx="5737614" cy="3909565"/>
            <a:chOff x="0" y="0"/>
            <a:chExt cx="2301177" cy="156800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301177" cy="1568004"/>
            </a:xfrm>
            <a:custGeom>
              <a:avLst/>
              <a:gdLst/>
              <a:ahLst/>
              <a:cxnLst/>
              <a:rect r="r" b="b" t="t" l="l"/>
              <a:pathLst>
                <a:path h="1568004" w="2301177">
                  <a:moveTo>
                    <a:pt x="0" y="0"/>
                  </a:moveTo>
                  <a:lnTo>
                    <a:pt x="0" y="1568004"/>
                  </a:lnTo>
                  <a:lnTo>
                    <a:pt x="2301177" y="1568004"/>
                  </a:lnTo>
                  <a:lnTo>
                    <a:pt x="2301177" y="0"/>
                  </a:lnTo>
                  <a:lnTo>
                    <a:pt x="0" y="0"/>
                  </a:lnTo>
                  <a:close/>
                  <a:moveTo>
                    <a:pt x="2240217" y="1507044"/>
                  </a:moveTo>
                  <a:lnTo>
                    <a:pt x="59690" y="1507044"/>
                  </a:lnTo>
                  <a:lnTo>
                    <a:pt x="59690" y="59690"/>
                  </a:lnTo>
                  <a:lnTo>
                    <a:pt x="2240217" y="59690"/>
                  </a:lnTo>
                  <a:lnTo>
                    <a:pt x="2240217" y="15070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3964" t="2107" r="1080" b="0"/>
          <a:stretch>
            <a:fillRect/>
          </a:stretch>
        </p:blipFill>
        <p:spPr>
          <a:xfrm flipH="false" flipV="false" rot="0">
            <a:off x="3767860" y="3409016"/>
            <a:ext cx="5385665" cy="3701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767860" y="3304984"/>
            <a:ext cx="5385665" cy="3909565"/>
            <a:chOff x="0" y="0"/>
            <a:chExt cx="2160021" cy="156800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60021" cy="1568004"/>
            </a:xfrm>
            <a:custGeom>
              <a:avLst/>
              <a:gdLst/>
              <a:ahLst/>
              <a:cxnLst/>
              <a:rect r="r" b="b" t="t" l="l"/>
              <a:pathLst>
                <a:path h="1568004" w="2160021">
                  <a:moveTo>
                    <a:pt x="0" y="0"/>
                  </a:moveTo>
                  <a:lnTo>
                    <a:pt x="0" y="1568004"/>
                  </a:lnTo>
                  <a:lnTo>
                    <a:pt x="2160021" y="1568004"/>
                  </a:lnTo>
                  <a:lnTo>
                    <a:pt x="2160021" y="0"/>
                  </a:lnTo>
                  <a:lnTo>
                    <a:pt x="0" y="0"/>
                  </a:lnTo>
                  <a:close/>
                  <a:moveTo>
                    <a:pt x="2099061" y="1507044"/>
                  </a:moveTo>
                  <a:lnTo>
                    <a:pt x="59690" y="1507044"/>
                  </a:lnTo>
                  <a:lnTo>
                    <a:pt x="59690" y="59690"/>
                  </a:lnTo>
                  <a:lnTo>
                    <a:pt x="2099061" y="59690"/>
                  </a:lnTo>
                  <a:lnTo>
                    <a:pt x="2099061" y="15070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54155" y="-716244"/>
            <a:ext cx="8033845" cy="57112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424018" y="95250"/>
            <a:ext cx="1439964" cy="1648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7396267"/>
            <a:ext cx="6949963" cy="2413976"/>
            <a:chOff x="0" y="0"/>
            <a:chExt cx="9266617" cy="321863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7150"/>
              <a:ext cx="9266617" cy="2427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039"/>
                </a:lnSpc>
              </a:pPr>
              <a:r>
                <a:rPr lang="en-US" sz="6399" spc="959">
                  <a:solidFill>
                    <a:srgbClr val="FFFFFF"/>
                  </a:solidFill>
                  <a:latin typeface="HK Grotesk Bold Bold"/>
                </a:rPr>
                <a:t>PÚBLICO ALVO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594667"/>
              <a:ext cx="9266617" cy="623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22377" y="6119105"/>
            <a:ext cx="732105" cy="71080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775474" y="7196242"/>
            <a:ext cx="7395318" cy="90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HK Grotesk Medium Bold"/>
              </a:rPr>
              <a:t>Professores de idioma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44982" y="6061955"/>
            <a:ext cx="7395318" cy="90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HK Grotesk Medium Bold"/>
              </a:rPr>
              <a:t>Público de 14 - 60 anos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22377" y="7253392"/>
            <a:ext cx="732105" cy="7108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9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4490201" cy="10287000"/>
            <a:chOff x="0" y="0"/>
            <a:chExt cx="10955918" cy="77779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955917" cy="7777913"/>
            </a:xfrm>
            <a:custGeom>
              <a:avLst/>
              <a:gdLst/>
              <a:ahLst/>
              <a:cxnLst/>
              <a:rect r="r" b="b" t="t" l="l"/>
              <a:pathLst>
                <a:path h="7777913" w="10955917">
                  <a:moveTo>
                    <a:pt x="0" y="0"/>
                  </a:moveTo>
                  <a:lnTo>
                    <a:pt x="0" y="7777913"/>
                  </a:lnTo>
                  <a:lnTo>
                    <a:pt x="10955917" y="7777913"/>
                  </a:lnTo>
                  <a:lnTo>
                    <a:pt x="10955917" y="0"/>
                  </a:lnTo>
                  <a:lnTo>
                    <a:pt x="0" y="0"/>
                  </a:lnTo>
                  <a:close/>
                  <a:moveTo>
                    <a:pt x="10894957" y="7716953"/>
                  </a:moveTo>
                  <a:lnTo>
                    <a:pt x="59690" y="7716953"/>
                  </a:lnTo>
                  <a:lnTo>
                    <a:pt x="59690" y="59690"/>
                  </a:lnTo>
                  <a:lnTo>
                    <a:pt x="10894957" y="59690"/>
                  </a:lnTo>
                  <a:lnTo>
                    <a:pt x="10894957" y="77169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6861" r="0" b="16861"/>
          <a:stretch>
            <a:fillRect/>
          </a:stretch>
        </p:blipFill>
        <p:spPr>
          <a:xfrm flipH="false" flipV="false" rot="0">
            <a:off x="510430" y="2085392"/>
            <a:ext cx="5043345" cy="222978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10430" y="2085392"/>
            <a:ext cx="5043345" cy="2229787"/>
            <a:chOff x="0" y="0"/>
            <a:chExt cx="3813230" cy="168592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813230" cy="1685923"/>
            </a:xfrm>
            <a:custGeom>
              <a:avLst/>
              <a:gdLst/>
              <a:ahLst/>
              <a:cxnLst/>
              <a:rect r="r" b="b" t="t" l="l"/>
              <a:pathLst>
                <a:path h="1685923" w="3813230">
                  <a:moveTo>
                    <a:pt x="0" y="0"/>
                  </a:moveTo>
                  <a:lnTo>
                    <a:pt x="0" y="1685923"/>
                  </a:lnTo>
                  <a:lnTo>
                    <a:pt x="3813230" y="1685923"/>
                  </a:lnTo>
                  <a:lnTo>
                    <a:pt x="3813230" y="0"/>
                  </a:lnTo>
                  <a:lnTo>
                    <a:pt x="0" y="0"/>
                  </a:lnTo>
                  <a:close/>
                  <a:moveTo>
                    <a:pt x="3752270" y="1624963"/>
                  </a:moveTo>
                  <a:lnTo>
                    <a:pt x="59690" y="1624963"/>
                  </a:lnTo>
                  <a:lnTo>
                    <a:pt x="59690" y="59690"/>
                  </a:lnTo>
                  <a:lnTo>
                    <a:pt x="3752270" y="59690"/>
                  </a:lnTo>
                  <a:lnTo>
                    <a:pt x="3752270" y="16249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18601" r="0" b="18601"/>
          <a:stretch>
            <a:fillRect/>
          </a:stretch>
        </p:blipFill>
        <p:spPr>
          <a:xfrm flipH="false" flipV="false" rot="0">
            <a:off x="8896366" y="2136842"/>
            <a:ext cx="5326141" cy="222978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8896366" y="2085392"/>
            <a:ext cx="5326141" cy="2313638"/>
            <a:chOff x="0" y="0"/>
            <a:chExt cx="4027050" cy="174932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027050" cy="1749322"/>
            </a:xfrm>
            <a:custGeom>
              <a:avLst/>
              <a:gdLst/>
              <a:ahLst/>
              <a:cxnLst/>
              <a:rect r="r" b="b" t="t" l="l"/>
              <a:pathLst>
                <a:path h="1749322" w="4027050">
                  <a:moveTo>
                    <a:pt x="0" y="0"/>
                  </a:moveTo>
                  <a:lnTo>
                    <a:pt x="0" y="1749322"/>
                  </a:lnTo>
                  <a:lnTo>
                    <a:pt x="4027050" y="1749322"/>
                  </a:lnTo>
                  <a:lnTo>
                    <a:pt x="4027050" y="0"/>
                  </a:lnTo>
                  <a:lnTo>
                    <a:pt x="0" y="0"/>
                  </a:lnTo>
                  <a:close/>
                  <a:moveTo>
                    <a:pt x="3966090" y="1688361"/>
                  </a:moveTo>
                  <a:lnTo>
                    <a:pt x="59690" y="1688361"/>
                  </a:lnTo>
                  <a:lnTo>
                    <a:pt x="59690" y="59690"/>
                  </a:lnTo>
                  <a:lnTo>
                    <a:pt x="3966090" y="59690"/>
                  </a:lnTo>
                  <a:lnTo>
                    <a:pt x="3966090" y="16883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1700" r="2411" b="37054"/>
          <a:stretch>
            <a:fillRect/>
          </a:stretch>
        </p:blipFill>
        <p:spPr>
          <a:xfrm flipH="false" flipV="false" rot="0">
            <a:off x="8896366" y="6925163"/>
            <a:ext cx="5326141" cy="223118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8896366" y="6925163"/>
            <a:ext cx="5326141" cy="2231180"/>
            <a:chOff x="0" y="0"/>
            <a:chExt cx="4027050" cy="168697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027050" cy="1686976"/>
            </a:xfrm>
            <a:custGeom>
              <a:avLst/>
              <a:gdLst/>
              <a:ahLst/>
              <a:cxnLst/>
              <a:rect r="r" b="b" t="t" l="l"/>
              <a:pathLst>
                <a:path h="1686976" w="4027050">
                  <a:moveTo>
                    <a:pt x="0" y="0"/>
                  </a:moveTo>
                  <a:lnTo>
                    <a:pt x="0" y="1686976"/>
                  </a:lnTo>
                  <a:lnTo>
                    <a:pt x="4027050" y="1686976"/>
                  </a:lnTo>
                  <a:lnTo>
                    <a:pt x="4027050" y="0"/>
                  </a:lnTo>
                  <a:lnTo>
                    <a:pt x="0" y="0"/>
                  </a:lnTo>
                  <a:close/>
                  <a:moveTo>
                    <a:pt x="3966090" y="1626016"/>
                  </a:moveTo>
                  <a:lnTo>
                    <a:pt x="59690" y="1626016"/>
                  </a:lnTo>
                  <a:lnTo>
                    <a:pt x="59690" y="59690"/>
                  </a:lnTo>
                  <a:lnTo>
                    <a:pt x="3966090" y="59690"/>
                  </a:lnTo>
                  <a:lnTo>
                    <a:pt x="3966090" y="16260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98517" y="7197434"/>
            <a:ext cx="7201266" cy="1798572"/>
            <a:chOff x="0" y="0"/>
            <a:chExt cx="5444816" cy="135988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444815" cy="1359885"/>
            </a:xfrm>
            <a:custGeom>
              <a:avLst/>
              <a:gdLst/>
              <a:ahLst/>
              <a:cxnLst/>
              <a:rect r="r" b="b" t="t" l="l"/>
              <a:pathLst>
                <a:path h="1359885" w="5444815">
                  <a:moveTo>
                    <a:pt x="0" y="0"/>
                  </a:moveTo>
                  <a:lnTo>
                    <a:pt x="0" y="1359885"/>
                  </a:lnTo>
                  <a:lnTo>
                    <a:pt x="5444815" y="1359885"/>
                  </a:lnTo>
                  <a:lnTo>
                    <a:pt x="5444815" y="0"/>
                  </a:lnTo>
                  <a:lnTo>
                    <a:pt x="0" y="0"/>
                  </a:lnTo>
                  <a:close/>
                  <a:moveTo>
                    <a:pt x="5383855" y="1298925"/>
                  </a:moveTo>
                  <a:lnTo>
                    <a:pt x="59690" y="1298925"/>
                  </a:lnTo>
                  <a:lnTo>
                    <a:pt x="59690" y="59690"/>
                  </a:lnTo>
                  <a:lnTo>
                    <a:pt x="5383855" y="59690"/>
                  </a:lnTo>
                  <a:lnTo>
                    <a:pt x="5383855" y="12989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98517" y="4773679"/>
            <a:ext cx="7201266" cy="1798572"/>
            <a:chOff x="0" y="0"/>
            <a:chExt cx="5444816" cy="135988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5444815" cy="1359885"/>
            </a:xfrm>
            <a:custGeom>
              <a:avLst/>
              <a:gdLst/>
              <a:ahLst/>
              <a:cxnLst/>
              <a:rect r="r" b="b" t="t" l="l"/>
              <a:pathLst>
                <a:path h="1359885" w="5444815">
                  <a:moveTo>
                    <a:pt x="0" y="0"/>
                  </a:moveTo>
                  <a:lnTo>
                    <a:pt x="0" y="1359885"/>
                  </a:lnTo>
                  <a:lnTo>
                    <a:pt x="5444815" y="1359885"/>
                  </a:lnTo>
                  <a:lnTo>
                    <a:pt x="5444815" y="0"/>
                  </a:lnTo>
                  <a:lnTo>
                    <a:pt x="0" y="0"/>
                  </a:lnTo>
                  <a:close/>
                  <a:moveTo>
                    <a:pt x="5383855" y="1298925"/>
                  </a:moveTo>
                  <a:lnTo>
                    <a:pt x="59690" y="1298925"/>
                  </a:lnTo>
                  <a:lnTo>
                    <a:pt x="59690" y="59690"/>
                  </a:lnTo>
                  <a:lnTo>
                    <a:pt x="5383855" y="59690"/>
                  </a:lnTo>
                  <a:lnTo>
                    <a:pt x="5383855" y="12989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4960" y="2017658"/>
            <a:ext cx="2300220" cy="108737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128460" y="3311652"/>
            <a:ext cx="2300220" cy="108737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448711" y="5086945"/>
            <a:ext cx="2300220" cy="108737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424018" y="4923351"/>
            <a:ext cx="1439964" cy="1648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4490201" y="0"/>
            <a:ext cx="3797799" cy="10287000"/>
            <a:chOff x="0" y="0"/>
            <a:chExt cx="2871483" cy="7777913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2871483" cy="7777913"/>
            </a:xfrm>
            <a:custGeom>
              <a:avLst/>
              <a:gdLst/>
              <a:ahLst/>
              <a:cxnLst/>
              <a:rect r="r" b="b" t="t" l="l"/>
              <a:pathLst>
                <a:path h="7777913" w="2871483">
                  <a:moveTo>
                    <a:pt x="0" y="0"/>
                  </a:moveTo>
                  <a:lnTo>
                    <a:pt x="0" y="7777913"/>
                  </a:lnTo>
                  <a:lnTo>
                    <a:pt x="2871483" y="7777913"/>
                  </a:lnTo>
                  <a:lnTo>
                    <a:pt x="2871483" y="0"/>
                  </a:lnTo>
                  <a:lnTo>
                    <a:pt x="0" y="0"/>
                  </a:lnTo>
                  <a:close/>
                  <a:moveTo>
                    <a:pt x="2810523" y="7716953"/>
                  </a:moveTo>
                  <a:lnTo>
                    <a:pt x="59690" y="7716953"/>
                  </a:lnTo>
                  <a:lnTo>
                    <a:pt x="59690" y="59690"/>
                  </a:lnTo>
                  <a:lnTo>
                    <a:pt x="2810523" y="59690"/>
                  </a:lnTo>
                  <a:lnTo>
                    <a:pt x="2810523" y="77169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83329" y="3690401"/>
            <a:ext cx="3411543" cy="4114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98751" y="7291476"/>
            <a:ext cx="6800529" cy="156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FFFFFF"/>
                </a:solidFill>
                <a:latin typeface="HK Grotesk Light"/>
              </a:rPr>
              <a:t>Ganhamos sobre o valor das aulas de professores e faturamos com assinatura premium de usuários.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307104" y="327586"/>
            <a:ext cx="8564671" cy="1402227"/>
            <a:chOff x="0" y="0"/>
            <a:chExt cx="11419561" cy="186963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57150"/>
              <a:ext cx="11419561" cy="1117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364"/>
                </a:lnSpc>
              </a:pPr>
              <a:r>
                <a:rPr lang="en-US" sz="5786" spc="867">
                  <a:solidFill>
                    <a:srgbClr val="000000"/>
                  </a:solidFill>
                  <a:latin typeface="HK Grotesk Bold Bold"/>
                </a:rPr>
                <a:t>Modelo de </a:t>
              </a:r>
              <a:r>
                <a:rPr lang="en-US" sz="5786" spc="867">
                  <a:solidFill>
                    <a:srgbClr val="FFFFFF"/>
                  </a:solidFill>
                  <a:latin typeface="HK Grotesk Bold Bold"/>
                </a:rPr>
                <a:t>negócios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301955"/>
              <a:ext cx="11419561" cy="567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54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10957" y="5076825"/>
            <a:ext cx="5229188" cy="104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3"/>
              </a:lnSpc>
            </a:pPr>
            <a:r>
              <a:rPr lang="en-US" sz="2974">
                <a:solidFill>
                  <a:srgbClr val="FFFFFF"/>
                </a:solidFill>
                <a:latin typeface="HK Grotesk Light"/>
              </a:rPr>
              <a:t>Atuamos como intermediário entre os usuários e professores.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07550" y="1745667"/>
            <a:ext cx="12491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Usuários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51931" y="1745667"/>
            <a:ext cx="12150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Usuários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48730" y="9127768"/>
            <a:ext cx="142141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Professores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122840" y="-231592"/>
            <a:ext cx="6165160" cy="10677672"/>
          </a:xfrm>
          <a:prstGeom prst="rect">
            <a:avLst/>
          </a:prstGeom>
          <a:solidFill>
            <a:srgbClr val="1F90E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13827401" cy="777791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827401" cy="7777913"/>
            </a:xfrm>
            <a:custGeom>
              <a:avLst/>
              <a:gdLst/>
              <a:ahLst/>
              <a:cxnLst/>
              <a:rect r="r" b="b" t="t" l="l"/>
              <a:pathLst>
                <a:path h="7777913" w="13827401">
                  <a:moveTo>
                    <a:pt x="0" y="0"/>
                  </a:moveTo>
                  <a:lnTo>
                    <a:pt x="0" y="7777913"/>
                  </a:lnTo>
                  <a:lnTo>
                    <a:pt x="13827401" y="7777913"/>
                  </a:lnTo>
                  <a:lnTo>
                    <a:pt x="13827401" y="0"/>
                  </a:lnTo>
                  <a:lnTo>
                    <a:pt x="0" y="0"/>
                  </a:lnTo>
                  <a:close/>
                  <a:moveTo>
                    <a:pt x="13766440" y="7716953"/>
                  </a:moveTo>
                  <a:lnTo>
                    <a:pt x="59690" y="7716953"/>
                  </a:lnTo>
                  <a:lnTo>
                    <a:pt x="59690" y="59690"/>
                  </a:lnTo>
                  <a:lnTo>
                    <a:pt x="13766440" y="59690"/>
                  </a:lnTo>
                  <a:lnTo>
                    <a:pt x="13766440" y="77169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09675"/>
            <a:ext cx="9400667" cy="49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39"/>
              </a:lnSpc>
              <a:spcBef>
                <a:spcPct val="0"/>
              </a:spcBef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93736" y="4815528"/>
            <a:ext cx="2715704" cy="19491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293736" y="6778836"/>
            <a:ext cx="4578453" cy="15199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79063" y="2644139"/>
            <a:ext cx="5852714" cy="12613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195020" y="4389879"/>
            <a:ext cx="2395484" cy="238895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424018" y="95250"/>
            <a:ext cx="1439964" cy="164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69927" y="1878250"/>
            <a:ext cx="554023" cy="55402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180885" y="971550"/>
            <a:ext cx="4409620" cy="905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HK Grotesk Medium Bold"/>
              </a:rPr>
              <a:t>Concorrentes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4450" y="1821100"/>
            <a:ext cx="9400667" cy="91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K Grotesk Light"/>
              </a:rPr>
              <a:t>Encontre facilmente pessoas com o mesmo interesse de aprendizado.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450" y="4519399"/>
            <a:ext cx="9400667" cy="45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K Grotesk Light"/>
              </a:rPr>
              <a:t>Aprendizado de forma natural com professores nativos.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4450" y="5387948"/>
            <a:ext cx="9400667" cy="91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K Grotesk Light"/>
              </a:rPr>
              <a:t>Proporcionamos a formação de comunidades dentro do nosso aplicativo.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450" y="6714020"/>
            <a:ext cx="9400667" cy="91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K Grotesk Light"/>
              </a:rPr>
              <a:t>Ferramentas completas para o seu desenvolvimento, como chamadas de vídeo, envio de texto e áudio.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14714" y="4044365"/>
            <a:ext cx="235609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Instituições de ensino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18745"/>
            <a:ext cx="4064295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HK Grotesk Medium Bold"/>
              </a:rPr>
              <a:t>Diferenciais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450" y="3176955"/>
            <a:ext cx="808340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HK Grotesk Light"/>
              </a:rPr>
              <a:t>Disponibilizamos aos professores, ferramentas essenciais para dar suporte aos usuários de forma remota.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69927" y="3234105"/>
            <a:ext cx="554023" cy="55402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69927" y="4587372"/>
            <a:ext cx="554023" cy="55402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69927" y="5445098"/>
            <a:ext cx="554023" cy="55402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69927" y="6771170"/>
            <a:ext cx="554023" cy="5540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9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3827401" cy="77779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827401" cy="7777913"/>
            </a:xfrm>
            <a:custGeom>
              <a:avLst/>
              <a:gdLst/>
              <a:ahLst/>
              <a:cxnLst/>
              <a:rect r="r" b="b" t="t" l="l"/>
              <a:pathLst>
                <a:path h="7777913" w="13827401">
                  <a:moveTo>
                    <a:pt x="0" y="0"/>
                  </a:moveTo>
                  <a:lnTo>
                    <a:pt x="0" y="7777913"/>
                  </a:lnTo>
                  <a:lnTo>
                    <a:pt x="13827401" y="7777913"/>
                  </a:lnTo>
                  <a:lnTo>
                    <a:pt x="13827401" y="0"/>
                  </a:lnTo>
                  <a:lnTo>
                    <a:pt x="0" y="0"/>
                  </a:lnTo>
                  <a:close/>
                  <a:moveTo>
                    <a:pt x="13766440" y="7716953"/>
                  </a:moveTo>
                  <a:lnTo>
                    <a:pt x="59690" y="7716953"/>
                  </a:lnTo>
                  <a:lnTo>
                    <a:pt x="59690" y="59690"/>
                  </a:lnTo>
                  <a:lnTo>
                    <a:pt x="13766440" y="59690"/>
                  </a:lnTo>
                  <a:lnTo>
                    <a:pt x="13766440" y="77169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6513462" y="1028700"/>
            <a:ext cx="24801462" cy="2822802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3702" t="0" r="2456" b="0"/>
          <a:stretch>
            <a:fillRect/>
          </a:stretch>
        </p:blipFill>
        <p:spPr>
          <a:xfrm flipH="false" flipV="false" rot="0">
            <a:off x="5963283" y="1128488"/>
            <a:ext cx="2467866" cy="315422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930520" y="1038225"/>
            <a:ext cx="2519679" cy="3297849"/>
            <a:chOff x="0" y="0"/>
            <a:chExt cx="1905108" cy="249347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05108" cy="2493476"/>
            </a:xfrm>
            <a:custGeom>
              <a:avLst/>
              <a:gdLst/>
              <a:ahLst/>
              <a:cxnLst/>
              <a:rect r="r" b="b" t="t" l="l"/>
              <a:pathLst>
                <a:path h="2493476" w="1905108">
                  <a:moveTo>
                    <a:pt x="0" y="0"/>
                  </a:moveTo>
                  <a:lnTo>
                    <a:pt x="0" y="2493476"/>
                  </a:lnTo>
                  <a:lnTo>
                    <a:pt x="1905108" y="2493476"/>
                  </a:lnTo>
                  <a:lnTo>
                    <a:pt x="1905108" y="0"/>
                  </a:lnTo>
                  <a:lnTo>
                    <a:pt x="0" y="0"/>
                  </a:lnTo>
                  <a:close/>
                  <a:moveTo>
                    <a:pt x="1844148" y="2432515"/>
                  </a:moveTo>
                  <a:lnTo>
                    <a:pt x="59690" y="2432515"/>
                  </a:lnTo>
                  <a:lnTo>
                    <a:pt x="59690" y="59690"/>
                  </a:lnTo>
                  <a:lnTo>
                    <a:pt x="1844148" y="59690"/>
                  </a:lnTo>
                  <a:lnTo>
                    <a:pt x="1844148" y="24325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17344" t="0" r="17344" b="5435"/>
          <a:stretch>
            <a:fillRect/>
          </a:stretch>
        </p:blipFill>
        <p:spPr>
          <a:xfrm flipH="false" flipV="false" rot="0">
            <a:off x="3111478" y="1128488"/>
            <a:ext cx="2375456" cy="315996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039366" y="1047750"/>
            <a:ext cx="2519679" cy="3278799"/>
            <a:chOff x="0" y="0"/>
            <a:chExt cx="1905108" cy="247907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05108" cy="2479072"/>
            </a:xfrm>
            <a:custGeom>
              <a:avLst/>
              <a:gdLst/>
              <a:ahLst/>
              <a:cxnLst/>
              <a:rect r="r" b="b" t="t" l="l"/>
              <a:pathLst>
                <a:path h="2479072" w="1905108">
                  <a:moveTo>
                    <a:pt x="0" y="0"/>
                  </a:moveTo>
                  <a:lnTo>
                    <a:pt x="0" y="2479072"/>
                  </a:lnTo>
                  <a:lnTo>
                    <a:pt x="1905108" y="2479072"/>
                  </a:lnTo>
                  <a:lnTo>
                    <a:pt x="1905108" y="0"/>
                  </a:lnTo>
                  <a:lnTo>
                    <a:pt x="0" y="0"/>
                  </a:lnTo>
                  <a:close/>
                  <a:moveTo>
                    <a:pt x="1844148" y="2418112"/>
                  </a:moveTo>
                  <a:lnTo>
                    <a:pt x="59690" y="2418112"/>
                  </a:lnTo>
                  <a:lnTo>
                    <a:pt x="59690" y="59690"/>
                  </a:lnTo>
                  <a:lnTo>
                    <a:pt x="1844148" y="59690"/>
                  </a:lnTo>
                  <a:lnTo>
                    <a:pt x="1844148" y="241811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2126" t="0" r="2126" b="0"/>
          <a:stretch>
            <a:fillRect/>
          </a:stretch>
        </p:blipFill>
        <p:spPr>
          <a:xfrm flipH="false" flipV="false" rot="0">
            <a:off x="268219" y="1110037"/>
            <a:ext cx="2416053" cy="315422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90500" y="1038225"/>
            <a:ext cx="2519679" cy="3297849"/>
            <a:chOff x="0" y="0"/>
            <a:chExt cx="1905108" cy="2493476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05108" cy="2493476"/>
            </a:xfrm>
            <a:custGeom>
              <a:avLst/>
              <a:gdLst/>
              <a:ahLst/>
              <a:cxnLst/>
              <a:rect r="r" b="b" t="t" l="l"/>
              <a:pathLst>
                <a:path h="2493476" w="1905108">
                  <a:moveTo>
                    <a:pt x="0" y="0"/>
                  </a:moveTo>
                  <a:lnTo>
                    <a:pt x="0" y="2493476"/>
                  </a:lnTo>
                  <a:lnTo>
                    <a:pt x="1905108" y="2493476"/>
                  </a:lnTo>
                  <a:lnTo>
                    <a:pt x="1905108" y="0"/>
                  </a:lnTo>
                  <a:lnTo>
                    <a:pt x="0" y="0"/>
                  </a:lnTo>
                  <a:close/>
                  <a:moveTo>
                    <a:pt x="1844148" y="2432515"/>
                  </a:moveTo>
                  <a:lnTo>
                    <a:pt x="59690" y="2432515"/>
                  </a:lnTo>
                  <a:lnTo>
                    <a:pt x="59690" y="59690"/>
                  </a:lnTo>
                  <a:lnTo>
                    <a:pt x="1844148" y="59690"/>
                  </a:lnTo>
                  <a:lnTo>
                    <a:pt x="1844148" y="24325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74636" y="1038225"/>
            <a:ext cx="2519679" cy="3297849"/>
            <a:chOff x="0" y="0"/>
            <a:chExt cx="1905108" cy="249347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05108" cy="2493476"/>
            </a:xfrm>
            <a:custGeom>
              <a:avLst/>
              <a:gdLst/>
              <a:ahLst/>
              <a:cxnLst/>
              <a:rect r="r" b="b" t="t" l="l"/>
              <a:pathLst>
                <a:path h="2493476" w="1905108">
                  <a:moveTo>
                    <a:pt x="0" y="0"/>
                  </a:moveTo>
                  <a:lnTo>
                    <a:pt x="0" y="2493476"/>
                  </a:lnTo>
                  <a:lnTo>
                    <a:pt x="1905108" y="2493476"/>
                  </a:lnTo>
                  <a:lnTo>
                    <a:pt x="1905108" y="0"/>
                  </a:lnTo>
                  <a:lnTo>
                    <a:pt x="0" y="0"/>
                  </a:lnTo>
                  <a:close/>
                  <a:moveTo>
                    <a:pt x="1844148" y="2432515"/>
                  </a:moveTo>
                  <a:lnTo>
                    <a:pt x="59690" y="2432515"/>
                  </a:lnTo>
                  <a:lnTo>
                    <a:pt x="59690" y="59690"/>
                  </a:lnTo>
                  <a:lnTo>
                    <a:pt x="1844148" y="59690"/>
                  </a:lnTo>
                  <a:lnTo>
                    <a:pt x="1844148" y="243251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2092"/>
          <a:stretch>
            <a:fillRect/>
          </a:stretch>
        </p:blipFill>
        <p:spPr>
          <a:xfrm flipH="false" flipV="false" rot="0">
            <a:off x="11847327" y="1038225"/>
            <a:ext cx="2493773" cy="3288324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1821421" y="1038225"/>
            <a:ext cx="2519679" cy="3288324"/>
            <a:chOff x="0" y="0"/>
            <a:chExt cx="1905108" cy="2486274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05108" cy="2486274"/>
            </a:xfrm>
            <a:custGeom>
              <a:avLst/>
              <a:gdLst/>
              <a:ahLst/>
              <a:cxnLst/>
              <a:rect r="r" b="b" t="t" l="l"/>
              <a:pathLst>
                <a:path h="2486274" w="1905108">
                  <a:moveTo>
                    <a:pt x="0" y="0"/>
                  </a:moveTo>
                  <a:lnTo>
                    <a:pt x="0" y="2486274"/>
                  </a:lnTo>
                  <a:lnTo>
                    <a:pt x="1905108" y="2486274"/>
                  </a:lnTo>
                  <a:lnTo>
                    <a:pt x="1905108" y="0"/>
                  </a:lnTo>
                  <a:lnTo>
                    <a:pt x="0" y="0"/>
                  </a:lnTo>
                  <a:close/>
                  <a:moveTo>
                    <a:pt x="1844148" y="2425314"/>
                  </a:moveTo>
                  <a:lnTo>
                    <a:pt x="59690" y="2425314"/>
                  </a:lnTo>
                  <a:lnTo>
                    <a:pt x="59690" y="59690"/>
                  </a:lnTo>
                  <a:lnTo>
                    <a:pt x="1844148" y="59690"/>
                  </a:lnTo>
                  <a:lnTo>
                    <a:pt x="1844148" y="24253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605325" y="5870761"/>
            <a:ext cx="2420613" cy="730585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3091179" y="4449112"/>
            <a:ext cx="2467866" cy="694063"/>
            <a:chOff x="0" y="0"/>
            <a:chExt cx="3290488" cy="92541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3290488" cy="521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434" spc="-24">
                  <a:solidFill>
                    <a:srgbClr val="FFFFFF"/>
                  </a:solidFill>
                  <a:latin typeface="HK Grotesk Medium Bold"/>
                </a:rPr>
                <a:t>Paulo Ricardo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31856"/>
              <a:ext cx="3290488" cy="393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982333" y="4421799"/>
            <a:ext cx="2467866" cy="694063"/>
            <a:chOff x="0" y="0"/>
            <a:chExt cx="3290488" cy="92541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3290488" cy="521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434" spc="-24">
                  <a:solidFill>
                    <a:srgbClr val="FFFFFF"/>
                  </a:solidFill>
                  <a:latin typeface="HK Grotesk Medium Bold"/>
                </a:rPr>
                <a:t>Raphael Marques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31856"/>
              <a:ext cx="3290488" cy="393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84161" y="4421799"/>
            <a:ext cx="2467866" cy="694063"/>
            <a:chOff x="0" y="0"/>
            <a:chExt cx="3290488" cy="925418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3290488" cy="521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434" spc="-24">
                  <a:solidFill>
                    <a:srgbClr val="FFFFFF"/>
                  </a:solidFill>
                  <a:latin typeface="HK Grotesk Medium Bold"/>
                </a:rPr>
                <a:t>Camila Soares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31856"/>
              <a:ext cx="3290488" cy="393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828277" y="4431324"/>
            <a:ext cx="2467866" cy="694063"/>
            <a:chOff x="0" y="0"/>
            <a:chExt cx="3290488" cy="925418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3290488" cy="521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434" spc="-24">
                  <a:solidFill>
                    <a:srgbClr val="FFFFFF"/>
                  </a:solidFill>
                  <a:latin typeface="HK Grotesk Medium Bold"/>
                </a:rPr>
                <a:t>Yuri Italo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531856"/>
              <a:ext cx="3290488" cy="393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1"/>
                </a:lnSpc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088899" y="5764042"/>
            <a:ext cx="2420613" cy="730585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5980053" y="5870761"/>
            <a:ext cx="2420613" cy="730585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924169" y="5870761"/>
            <a:ext cx="2420613" cy="730585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518614" y="5870761"/>
            <a:ext cx="2420613" cy="730585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 rot="0">
            <a:off x="6825067" y="7569397"/>
            <a:ext cx="6269146" cy="1912215"/>
            <a:chOff x="0" y="0"/>
            <a:chExt cx="4740048" cy="1445809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4740048" cy="1445809"/>
            </a:xfrm>
            <a:custGeom>
              <a:avLst/>
              <a:gdLst/>
              <a:ahLst/>
              <a:cxnLst/>
              <a:rect r="r" b="b" t="t" l="l"/>
              <a:pathLst>
                <a:path h="1445809" w="4740048">
                  <a:moveTo>
                    <a:pt x="0" y="0"/>
                  </a:moveTo>
                  <a:lnTo>
                    <a:pt x="0" y="1445809"/>
                  </a:lnTo>
                  <a:lnTo>
                    <a:pt x="4740048" y="1445809"/>
                  </a:lnTo>
                  <a:lnTo>
                    <a:pt x="4740048" y="0"/>
                  </a:lnTo>
                  <a:lnTo>
                    <a:pt x="0" y="0"/>
                  </a:lnTo>
                  <a:close/>
                  <a:moveTo>
                    <a:pt x="4679088" y="1384849"/>
                  </a:moveTo>
                  <a:lnTo>
                    <a:pt x="59690" y="1384849"/>
                  </a:lnTo>
                  <a:lnTo>
                    <a:pt x="59690" y="59690"/>
                  </a:lnTo>
                  <a:lnTo>
                    <a:pt x="4679088" y="59690"/>
                  </a:lnTo>
                  <a:lnTo>
                    <a:pt x="4679088" y="138484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90500" y="7569397"/>
            <a:ext cx="6269146" cy="1912215"/>
            <a:chOff x="0" y="0"/>
            <a:chExt cx="4740048" cy="1445809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4740048" cy="1445809"/>
            </a:xfrm>
            <a:custGeom>
              <a:avLst/>
              <a:gdLst/>
              <a:ahLst/>
              <a:cxnLst/>
              <a:rect r="r" b="b" t="t" l="l"/>
              <a:pathLst>
                <a:path h="1445809" w="4740048">
                  <a:moveTo>
                    <a:pt x="0" y="0"/>
                  </a:moveTo>
                  <a:lnTo>
                    <a:pt x="0" y="1445809"/>
                  </a:lnTo>
                  <a:lnTo>
                    <a:pt x="4740048" y="1445809"/>
                  </a:lnTo>
                  <a:lnTo>
                    <a:pt x="4740048" y="0"/>
                  </a:lnTo>
                  <a:lnTo>
                    <a:pt x="0" y="0"/>
                  </a:lnTo>
                  <a:close/>
                  <a:moveTo>
                    <a:pt x="4679088" y="1384849"/>
                  </a:moveTo>
                  <a:lnTo>
                    <a:pt x="59690" y="1384849"/>
                  </a:lnTo>
                  <a:lnTo>
                    <a:pt x="59690" y="59690"/>
                  </a:lnTo>
                  <a:lnTo>
                    <a:pt x="4679088" y="59690"/>
                  </a:lnTo>
                  <a:lnTo>
                    <a:pt x="4679088" y="138484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rcRect l="2898" t="1724" r="0" b="1724"/>
          <a:stretch>
            <a:fillRect/>
          </a:stretch>
        </p:blipFill>
        <p:spPr>
          <a:xfrm flipH="false" flipV="false" rot="0">
            <a:off x="8955182" y="1128488"/>
            <a:ext cx="2379177" cy="3154226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566512" y="4995854"/>
            <a:ext cx="2827904" cy="321946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 rot="0">
            <a:off x="242313" y="4336074"/>
            <a:ext cx="2467866" cy="694063"/>
            <a:chOff x="0" y="0"/>
            <a:chExt cx="3290488" cy="925418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28575"/>
              <a:ext cx="3290488" cy="521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4"/>
                </a:lnSpc>
                <a:spcBef>
                  <a:spcPct val="0"/>
                </a:spcBef>
              </a:pP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531856"/>
              <a:ext cx="3290488" cy="393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1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242313" y="45011"/>
            <a:ext cx="5058920" cy="90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HK Grotesk Medium Bold"/>
              </a:rPr>
              <a:t>Nossa </a:t>
            </a:r>
            <a:r>
              <a:rPr lang="en-US" sz="5600">
                <a:solidFill>
                  <a:srgbClr val="000000"/>
                </a:solidFill>
                <a:latin typeface="HK Grotesk Medium Bold"/>
              </a:rPr>
              <a:t>Equipe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899744" y="7943642"/>
            <a:ext cx="616246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Estudante de Sistemas de Informação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03713" y="7601897"/>
            <a:ext cx="548355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Estudante de Análise e Desenvolvimento de Sistemas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90500" y="4449112"/>
            <a:ext cx="2467866" cy="694063"/>
            <a:chOff x="0" y="0"/>
            <a:chExt cx="3290488" cy="925418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0" y="-28575"/>
              <a:ext cx="3290488" cy="521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434" spc="-24">
                  <a:solidFill>
                    <a:srgbClr val="FFFFFF"/>
                  </a:solidFill>
                  <a:latin typeface="HK Grotesk Medium Bold"/>
                </a:rPr>
                <a:t>Taciane Helmer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531856"/>
              <a:ext cx="3290488" cy="393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61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4415878" y="8182262"/>
            <a:ext cx="3129172" cy="5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40"/>
              </a:lnSpc>
            </a:pPr>
            <a:r>
              <a:rPr lang="en-US" sz="3171" spc="31">
                <a:solidFill>
                  <a:srgbClr val="000000">
                    <a:alpha val="69804"/>
                  </a:srgbClr>
                </a:solidFill>
                <a:latin typeface="HK Grotesk Bold Bold"/>
              </a:rPr>
              <a:t>"Keep Learning"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9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66017" y="0"/>
            <a:ext cx="9810017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93691" y="5952568"/>
            <a:ext cx="341154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28034" y="6373037"/>
            <a:ext cx="1437845" cy="163693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155936" y="1140438"/>
            <a:ext cx="5944195" cy="41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Light"/>
              </a:rPr>
              <a:t>O language Community agradece a oportunidade de apresentar nosso projeto.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Light"/>
              </a:rPr>
              <a:t>Contamos com a sua ajuda para facilitar a vida de muitas pessoas que sofrem para aprender um idioma.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Light"/>
              </a:rPr>
              <a:t>Vamos mudar essa realidade?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7249" y="2159875"/>
            <a:ext cx="8155879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</a:rPr>
              <a:t>SOUZA, Amanda de Oliveira</a:t>
            </a:r>
            <a:r>
              <a:rPr lang="en-US" sz="1800">
                <a:solidFill>
                  <a:srgbClr val="000000"/>
                </a:solidFill>
                <a:latin typeface="Open Sans Light"/>
              </a:rPr>
              <a:t>. O ensino da gramática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</a:rPr>
              <a:t>. </a:t>
            </a:r>
            <a:r>
              <a:rPr lang="en-US" sz="1800">
                <a:solidFill>
                  <a:srgbClr val="000000"/>
                </a:solidFill>
                <a:latin typeface="Open Sans Light Bold"/>
              </a:rPr>
              <a:t>Brasil Escola</a:t>
            </a:r>
            <a:r>
              <a:rPr lang="en-US" sz="1800">
                <a:solidFill>
                  <a:srgbClr val="000000"/>
                </a:solidFill>
                <a:latin typeface="Open Sans Light"/>
              </a:rPr>
              <a:t>, 2020. Disponível em: &lt;https://meuartigo.brasilescola.uol.com.br/educacao/o-ensino-gramatica.htm&gt;. Acesso em: 22 de jun. de 2021.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5666" y="5613637"/>
            <a:ext cx="4602579" cy="75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16"/>
              </a:lnSpc>
              <a:spcBef>
                <a:spcPct val="0"/>
              </a:spcBef>
            </a:pPr>
            <a:r>
              <a:rPr lang="en-US" sz="4704">
                <a:solidFill>
                  <a:srgbClr val="000000"/>
                </a:solidFill>
                <a:latin typeface="HK Grotesk Medium Bold"/>
              </a:rPr>
              <a:t>Entre em contato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7249" y="971550"/>
            <a:ext cx="5527960" cy="90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80"/>
              </a:lnSpc>
              <a:spcBef>
                <a:spcPct val="0"/>
              </a:spcBef>
            </a:pPr>
            <a:r>
              <a:rPr lang="en-US" sz="5600">
                <a:solidFill>
                  <a:srgbClr val="292929"/>
                </a:solidFill>
                <a:latin typeface="HK Grotesk Medium Bold"/>
              </a:rPr>
              <a:t>Referências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7249" y="3695248"/>
            <a:ext cx="7484428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</a:rPr>
              <a:t>POSSENT</a:t>
            </a:r>
            <a:r>
              <a:rPr lang="en-US" sz="1800">
                <a:solidFill>
                  <a:srgbClr val="000000"/>
                </a:solidFill>
                <a:latin typeface="Open Sans Light"/>
              </a:rPr>
              <a:t>I, Sírio. </a:t>
            </a:r>
            <a:r>
              <a:rPr lang="en-US" sz="1800">
                <a:solidFill>
                  <a:srgbClr val="000000"/>
                </a:solidFill>
                <a:latin typeface="Open Sans Light Bold"/>
              </a:rPr>
              <a:t>Porque (Não) ensinar gramática na escola?</a:t>
            </a:r>
            <a:r>
              <a:rPr lang="en-US" sz="1800">
                <a:solidFill>
                  <a:srgbClr val="000000"/>
                </a:solidFill>
                <a:latin typeface="Open Sans Light"/>
              </a:rPr>
              <a:t> Campinas, São Paulo: ALD: Mercado de Letras, 1996.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7249" y="4666297"/>
            <a:ext cx="6952496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</a:rPr>
              <a:t>ANTUNES, Maria </a:t>
            </a:r>
            <a:r>
              <a:rPr lang="en-US" sz="1800">
                <a:solidFill>
                  <a:srgbClr val="000000"/>
                </a:solidFill>
                <a:latin typeface="Open Sans Light"/>
              </a:rPr>
              <a:t>Irandé Costa Morais. </a:t>
            </a:r>
            <a:r>
              <a:rPr lang="en-US" sz="1800">
                <a:solidFill>
                  <a:srgbClr val="000000"/>
                </a:solidFill>
                <a:latin typeface="Open Sans Light Bold"/>
              </a:rPr>
              <a:t>Muito além da gramática: por um ensino de gramática sem pedras no caminho</a:t>
            </a:r>
            <a:r>
              <a:rPr lang="en-US" sz="1800">
                <a:solidFill>
                  <a:srgbClr val="000000"/>
                </a:solidFill>
                <a:latin typeface="Open Sans Light"/>
              </a:rPr>
              <a:t>. São Paulo. 3ª ed. Parábola, 2007.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5936" y="450848"/>
            <a:ext cx="25701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Light"/>
              </a:rPr>
              <a:t>Caro investidor(a),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6838" y="8188450"/>
            <a:ext cx="71202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languagecommunitytech@gmail.com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DAEhyQJLcT0</dc:identifier>
  <dcterms:modified xsi:type="dcterms:W3CDTF">2011-08-01T06:04:30Z</dcterms:modified>
  <cp:revision>1</cp:revision>
  <dc:title>Language community</dc:title>
</cp:coreProperties>
</file>